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1" r:id="rId4"/>
    <p:sldId id="258" r:id="rId5"/>
    <p:sldId id="259" r:id="rId6"/>
    <p:sldId id="260" r:id="rId7"/>
    <p:sldId id="261" r:id="rId8"/>
    <p:sldId id="262" r:id="rId9"/>
    <p:sldId id="263" r:id="rId10"/>
    <p:sldId id="264" r:id="rId11"/>
    <p:sldId id="265" r:id="rId12"/>
    <p:sldId id="266" r:id="rId13"/>
    <p:sldId id="267" r:id="rId14"/>
    <p:sldId id="268"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7B1E1B3-150D-4383-B69B-60B8A3CC04C8}" type="datetimeFigureOut">
              <a:rPr lang="en-US" smtClean="0"/>
              <a:pPr/>
              <a:t>10/19/2011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DBD483C0-7C5F-4898-A345-C42C407DA018}"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B1E1B3-150D-4383-B69B-60B8A3CC04C8}" type="datetimeFigureOut">
              <a:rPr lang="en-US" smtClean="0"/>
              <a:pPr/>
              <a:t>10/19/2011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D483C0-7C5F-4898-A345-C42C407DA0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B1E1B3-150D-4383-B69B-60B8A3CC04C8}" type="datetimeFigureOut">
              <a:rPr lang="en-US" smtClean="0"/>
              <a:pPr/>
              <a:t>10/19/2011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D483C0-7C5F-4898-A345-C42C407DA01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7B1E1B3-150D-4383-B69B-60B8A3CC04C8}" type="datetimeFigureOut">
              <a:rPr lang="en-US" smtClean="0"/>
              <a:pPr/>
              <a:t>10/19/2011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D483C0-7C5F-4898-A345-C42C407DA018}"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7B1E1B3-150D-4383-B69B-60B8A3CC04C8}" type="datetimeFigureOut">
              <a:rPr lang="en-US" smtClean="0"/>
              <a:pPr/>
              <a:t>10/19/2011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DBD483C0-7C5F-4898-A345-C42C407DA0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7B1E1B3-150D-4383-B69B-60B8A3CC04C8}" type="datetimeFigureOut">
              <a:rPr lang="en-US" smtClean="0"/>
              <a:pPr/>
              <a:t>10/19/2011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D483C0-7C5F-4898-A345-C42C407DA018}"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7B1E1B3-150D-4383-B69B-60B8A3CC04C8}" type="datetimeFigureOut">
              <a:rPr lang="en-US" smtClean="0"/>
              <a:pPr/>
              <a:t>10/19/2011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D483C0-7C5F-4898-A345-C42C407DA018}"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7B1E1B3-150D-4383-B69B-60B8A3CC04C8}" type="datetimeFigureOut">
              <a:rPr lang="en-US" smtClean="0"/>
              <a:pPr/>
              <a:t>10/19/2011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D483C0-7C5F-4898-A345-C42C407DA0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B1E1B3-150D-4383-B69B-60B8A3CC04C8}" type="datetimeFigureOut">
              <a:rPr lang="en-US" smtClean="0"/>
              <a:pPr/>
              <a:t>10/19/2011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D483C0-7C5F-4898-A345-C42C407DA0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7B1E1B3-150D-4383-B69B-60B8A3CC04C8}" type="datetimeFigureOut">
              <a:rPr lang="en-US" smtClean="0"/>
              <a:pPr/>
              <a:t>10/19/2011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D483C0-7C5F-4898-A345-C42C407DA018}"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7B1E1B3-150D-4383-B69B-60B8A3CC04C8}" type="datetimeFigureOut">
              <a:rPr lang="en-US" smtClean="0"/>
              <a:pPr/>
              <a:t>10/19/2011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DBD483C0-7C5F-4898-A345-C42C407DA018}"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47B1E1B3-150D-4383-B69B-60B8A3CC04C8}" type="datetimeFigureOut">
              <a:rPr lang="en-US" smtClean="0"/>
              <a:pPr/>
              <a:t>10/19/2011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BD483C0-7C5F-4898-A345-C42C407DA0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Economics of Energy</a:t>
            </a:r>
            <a:endParaRPr lang="en-US" dirty="0"/>
          </a:p>
        </p:txBody>
      </p:sp>
      <p:sp>
        <p:nvSpPr>
          <p:cNvPr id="2" name="Title 1"/>
          <p:cNvSpPr>
            <a:spLocks noGrp="1"/>
          </p:cNvSpPr>
          <p:nvPr>
            <p:ph type="ctrTitle"/>
          </p:nvPr>
        </p:nvSpPr>
        <p:spPr/>
        <p:txBody>
          <a:bodyPr/>
          <a:lstStyle/>
          <a:p>
            <a:r>
              <a:rPr lang="en-US" dirty="0" smtClean="0"/>
              <a:t>Industrial Revolution in People’s Republic of China</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Rectangle 3"/>
          <p:cNvSpPr/>
          <p:nvPr/>
        </p:nvSpPr>
        <p:spPr>
          <a:xfrm>
            <a:off x="533400" y="304800"/>
            <a:ext cx="8077199" cy="523220"/>
          </a:xfrm>
          <a:prstGeom prst="rect">
            <a:avLst/>
          </a:prstGeom>
        </p:spPr>
        <p:txBody>
          <a:bodyPr wrap="square">
            <a:spAutoFit/>
          </a:bodyPr>
          <a:lstStyle/>
          <a:p>
            <a:r>
              <a:rPr lang="en-US" sz="2800" b="1" dirty="0" smtClean="0">
                <a:solidFill>
                  <a:schemeClr val="tx2"/>
                </a:solidFill>
              </a:rPr>
              <a:t>More cars sold in China than US in January </a:t>
            </a:r>
            <a:endParaRPr lang="en-US" sz="2800" b="1" dirty="0">
              <a:solidFill>
                <a:schemeClr val="tx2"/>
              </a:solidFill>
            </a:endParaRPr>
          </a:p>
        </p:txBody>
      </p:sp>
      <p:pic>
        <p:nvPicPr>
          <p:cNvPr id="21509" name="Picture 5" descr="More cars sold in China than US in January "/>
          <p:cNvPicPr>
            <a:picLocks noChangeAspect="1" noChangeArrowheads="1"/>
          </p:cNvPicPr>
          <p:nvPr/>
        </p:nvPicPr>
        <p:blipFill>
          <a:blip r:embed="rId2" cstate="print"/>
          <a:srcRect/>
          <a:stretch>
            <a:fillRect/>
          </a:stretch>
        </p:blipFill>
        <p:spPr bwMode="auto">
          <a:xfrm>
            <a:off x="63500" y="-2108200"/>
            <a:ext cx="3286125" cy="1847850"/>
          </a:xfrm>
          <a:prstGeom prst="rect">
            <a:avLst/>
          </a:prstGeom>
          <a:noFill/>
        </p:spPr>
      </p:pic>
      <p:pic>
        <p:nvPicPr>
          <p:cNvPr id="21511" name="Picture 7" descr="More cars sold in China than US in January "/>
          <p:cNvPicPr>
            <a:picLocks noChangeAspect="1" noChangeArrowheads="1"/>
          </p:cNvPicPr>
          <p:nvPr/>
        </p:nvPicPr>
        <p:blipFill>
          <a:blip r:embed="rId2" cstate="print"/>
          <a:srcRect/>
          <a:stretch>
            <a:fillRect/>
          </a:stretch>
        </p:blipFill>
        <p:spPr bwMode="auto">
          <a:xfrm>
            <a:off x="63500" y="-2108200"/>
            <a:ext cx="3286125" cy="1847850"/>
          </a:xfrm>
          <a:prstGeom prst="rect">
            <a:avLst/>
          </a:prstGeom>
          <a:noFill/>
        </p:spPr>
      </p:pic>
      <p:pic>
        <p:nvPicPr>
          <p:cNvPr id="21513" name="Picture 9" descr="More cars sold in China than US in January "/>
          <p:cNvPicPr>
            <a:picLocks noChangeAspect="1" noChangeArrowheads="1"/>
          </p:cNvPicPr>
          <p:nvPr/>
        </p:nvPicPr>
        <p:blipFill>
          <a:blip r:embed="rId2" cstate="print"/>
          <a:srcRect/>
          <a:stretch>
            <a:fillRect/>
          </a:stretch>
        </p:blipFill>
        <p:spPr bwMode="auto">
          <a:xfrm>
            <a:off x="63500" y="-2108200"/>
            <a:ext cx="3286125" cy="1847850"/>
          </a:xfrm>
          <a:prstGeom prst="rect">
            <a:avLst/>
          </a:prstGeom>
          <a:noFill/>
        </p:spPr>
      </p:pic>
      <p:pic>
        <p:nvPicPr>
          <p:cNvPr id="21515" name="Picture 11" descr="More cars sold in China than US in January "/>
          <p:cNvPicPr>
            <a:picLocks noChangeAspect="1" noChangeArrowheads="1"/>
          </p:cNvPicPr>
          <p:nvPr/>
        </p:nvPicPr>
        <p:blipFill>
          <a:blip r:embed="rId2" cstate="print"/>
          <a:srcRect/>
          <a:stretch>
            <a:fillRect/>
          </a:stretch>
        </p:blipFill>
        <p:spPr bwMode="auto">
          <a:xfrm>
            <a:off x="63500" y="-2108200"/>
            <a:ext cx="3286125" cy="1847850"/>
          </a:xfrm>
          <a:prstGeom prst="rect">
            <a:avLst/>
          </a:prstGeom>
          <a:noFill/>
        </p:spPr>
      </p:pic>
      <p:pic>
        <p:nvPicPr>
          <p:cNvPr id="21517" name="Picture 13" descr="More cars sold in China than US in January "/>
          <p:cNvPicPr>
            <a:picLocks noChangeAspect="1" noChangeArrowheads="1"/>
          </p:cNvPicPr>
          <p:nvPr/>
        </p:nvPicPr>
        <p:blipFill>
          <a:blip r:embed="rId2" cstate="print"/>
          <a:srcRect/>
          <a:stretch>
            <a:fillRect/>
          </a:stretch>
        </p:blipFill>
        <p:spPr bwMode="auto">
          <a:xfrm>
            <a:off x="533400" y="1219200"/>
            <a:ext cx="3286125" cy="1847850"/>
          </a:xfrm>
          <a:prstGeom prst="rect">
            <a:avLst/>
          </a:prstGeom>
          <a:noFill/>
        </p:spPr>
      </p:pic>
      <p:sp>
        <p:nvSpPr>
          <p:cNvPr id="11" name="Rectangle 10"/>
          <p:cNvSpPr/>
          <p:nvPr/>
        </p:nvSpPr>
        <p:spPr>
          <a:xfrm>
            <a:off x="4038600" y="1219201"/>
            <a:ext cx="4343400" cy="1754326"/>
          </a:xfrm>
          <a:prstGeom prst="rect">
            <a:avLst/>
          </a:prstGeom>
        </p:spPr>
        <p:txBody>
          <a:bodyPr wrap="square">
            <a:spAutoFit/>
          </a:bodyPr>
          <a:lstStyle/>
          <a:p>
            <a:r>
              <a:rPr lang="en-US" i="1" dirty="0" smtClean="0"/>
              <a:t>More cars were sold in China than in the US in January, according to Chinese media - most likely due to a sales boost after the Chinese New Year and a post-Christmas slump in US consumption. Analysts say China could become the auto market leader.</a:t>
            </a:r>
            <a:endParaRPr lang="en-US" i="1" dirty="0"/>
          </a:p>
        </p:txBody>
      </p:sp>
      <p:sp>
        <p:nvSpPr>
          <p:cNvPr id="12" name="Rectangle 11"/>
          <p:cNvSpPr/>
          <p:nvPr/>
        </p:nvSpPr>
        <p:spPr>
          <a:xfrm>
            <a:off x="381000" y="3048000"/>
            <a:ext cx="8534400" cy="3170099"/>
          </a:xfrm>
          <a:prstGeom prst="rect">
            <a:avLst/>
          </a:prstGeom>
        </p:spPr>
        <p:txBody>
          <a:bodyPr wrap="square">
            <a:spAutoFit/>
          </a:bodyPr>
          <a:lstStyle/>
          <a:p>
            <a:r>
              <a:rPr lang="en-US" sz="2000" b="1" dirty="0" smtClean="0"/>
              <a:t>AFP</a:t>
            </a:r>
            <a:r>
              <a:rPr lang="en-US" sz="2000" dirty="0" smtClean="0"/>
              <a:t> - China overtook the United States as the largest auto market in the world in January, according to data published by Chinese state media on Tuesday.</a:t>
            </a:r>
          </a:p>
          <a:p>
            <a:endParaRPr lang="en-US" sz="2000" dirty="0" smtClean="0"/>
          </a:p>
          <a:p>
            <a:r>
              <a:rPr lang="en-US" sz="2000" dirty="0" smtClean="0"/>
              <a:t>Analysts said the United States was likely to quickly regain the top spot, but the figures showed China was on track to become the undisputed number one car market much sooner than expected as its population grows wealthier.</a:t>
            </a:r>
          </a:p>
          <a:p>
            <a:endParaRPr lang="en-US" sz="2000" dirty="0" smtClean="0"/>
          </a:p>
          <a:p>
            <a:r>
              <a:rPr lang="en-US" sz="2000" dirty="0" smtClean="0"/>
              <a:t>A total of 735,500 automobiles were sold in China last month, the official Xinhua news agency reported, citing the China Association of Automobile Manufacturers.</a:t>
            </a:r>
            <a:endParaRPr lang="en-US" sz="2000" dirty="0"/>
          </a:p>
        </p:txBody>
      </p:sp>
      <p:sp>
        <p:nvSpPr>
          <p:cNvPr id="13" name="Rectangle 12"/>
          <p:cNvSpPr/>
          <p:nvPr/>
        </p:nvSpPr>
        <p:spPr>
          <a:xfrm>
            <a:off x="381000" y="6172200"/>
            <a:ext cx="8458200" cy="307777"/>
          </a:xfrm>
          <a:prstGeom prst="rect">
            <a:avLst/>
          </a:prstGeom>
        </p:spPr>
        <p:txBody>
          <a:bodyPr wrap="square">
            <a:spAutoFit/>
          </a:bodyPr>
          <a:lstStyle/>
          <a:p>
            <a:pPr algn="r"/>
            <a:r>
              <a:rPr lang="en-US" sz="1400" b="1" i="1" dirty="0" smtClean="0"/>
              <a:t>http://www.france24.com/en/20090210-more-cars-sold-china-us-january-auto-market</a:t>
            </a:r>
            <a:endParaRPr lang="en-US" sz="1400" b="1" i="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Pollution in Beijing, cyclists"/>
          <p:cNvPicPr>
            <a:picLocks noChangeAspect="1" noChangeArrowheads="1"/>
          </p:cNvPicPr>
          <p:nvPr/>
        </p:nvPicPr>
        <p:blipFill>
          <a:blip r:embed="rId2" cstate="print"/>
          <a:srcRect/>
          <a:stretch>
            <a:fillRect/>
          </a:stretch>
        </p:blipFill>
        <p:spPr bwMode="auto">
          <a:xfrm>
            <a:off x="381000" y="762000"/>
            <a:ext cx="8450036" cy="52578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instablogsimages.com/images/2008/01/02/pollution-in-beijing_8167.jpg"/>
          <p:cNvPicPr>
            <a:picLocks noChangeAspect="1" noChangeArrowheads="1"/>
          </p:cNvPicPr>
          <p:nvPr/>
        </p:nvPicPr>
        <p:blipFill>
          <a:blip r:embed="rId2" cstate="print"/>
          <a:srcRect/>
          <a:stretch>
            <a:fillRect/>
          </a:stretch>
        </p:blipFill>
        <p:spPr bwMode="auto">
          <a:xfrm>
            <a:off x="2438400" y="457200"/>
            <a:ext cx="4762500" cy="595312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windows2universe.org/earth/Atmosphere/images/beijing_smog_sm.jpg"/>
          <p:cNvPicPr>
            <a:picLocks noChangeAspect="1" noChangeArrowheads="1"/>
          </p:cNvPicPr>
          <p:nvPr/>
        </p:nvPicPr>
        <p:blipFill>
          <a:blip r:embed="rId2" cstate="print"/>
          <a:srcRect/>
          <a:stretch>
            <a:fillRect/>
          </a:stretch>
        </p:blipFill>
        <p:spPr bwMode="auto">
          <a:xfrm>
            <a:off x="1905000" y="76200"/>
            <a:ext cx="5562600" cy="5562602"/>
          </a:xfrm>
          <a:prstGeom prst="rect">
            <a:avLst/>
          </a:prstGeom>
          <a:noFill/>
        </p:spPr>
      </p:pic>
      <p:sp>
        <p:nvSpPr>
          <p:cNvPr id="3" name="Rectangle 2"/>
          <p:cNvSpPr/>
          <p:nvPr/>
        </p:nvSpPr>
        <p:spPr>
          <a:xfrm>
            <a:off x="228600" y="5638800"/>
            <a:ext cx="8686800" cy="923330"/>
          </a:xfrm>
          <a:prstGeom prst="rect">
            <a:avLst/>
          </a:prstGeom>
        </p:spPr>
        <p:txBody>
          <a:bodyPr wrap="square">
            <a:spAutoFit/>
          </a:bodyPr>
          <a:lstStyle/>
          <a:p>
            <a:r>
              <a:rPr lang="en-US" b="1" dirty="0" smtClean="0"/>
              <a:t>Satellite image of particulate pollution over Beijing, China. </a:t>
            </a:r>
            <a:br>
              <a:rPr lang="en-US" b="1" dirty="0" smtClean="0"/>
            </a:br>
            <a:r>
              <a:rPr lang="en-US" b="1" dirty="0" smtClean="0"/>
              <a:t>Click on image for full size (219 Kb (JPEG))</a:t>
            </a:r>
            <a:br>
              <a:rPr lang="en-US" b="1" dirty="0" smtClean="0"/>
            </a:br>
            <a:r>
              <a:rPr lang="en-US" b="1" i="1" dirty="0" smtClean="0"/>
              <a:t>NASA image courtesy the MODIS Rapid Response Team</a:t>
            </a:r>
            <a:endParaRPr lang="en-US"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farm2.static.flickr.com/1326/1060672719_c2f028b2cd_o.jpg"/>
          <p:cNvPicPr>
            <a:picLocks noChangeAspect="1" noChangeArrowheads="1"/>
          </p:cNvPicPr>
          <p:nvPr/>
        </p:nvPicPr>
        <p:blipFill>
          <a:blip r:embed="rId2" cstate="print"/>
          <a:srcRect/>
          <a:stretch>
            <a:fillRect/>
          </a:stretch>
        </p:blipFill>
        <p:spPr bwMode="auto">
          <a:xfrm>
            <a:off x="0" y="533400"/>
            <a:ext cx="9144000" cy="5012087"/>
          </a:xfrm>
          <a:prstGeom prst="rect">
            <a:avLst/>
          </a:prstGeom>
          <a:noFill/>
        </p:spPr>
      </p:pic>
      <p:sp>
        <p:nvSpPr>
          <p:cNvPr id="3" name="TextBox 2"/>
          <p:cNvSpPr txBox="1"/>
          <p:nvPr/>
        </p:nvSpPr>
        <p:spPr>
          <a:xfrm>
            <a:off x="228600" y="5791200"/>
            <a:ext cx="8915400" cy="830997"/>
          </a:xfrm>
          <a:prstGeom prst="rect">
            <a:avLst/>
          </a:prstGeom>
          <a:noFill/>
        </p:spPr>
        <p:txBody>
          <a:bodyPr wrap="square" rtlCol="0">
            <a:spAutoFit/>
          </a:bodyPr>
          <a:lstStyle/>
          <a:p>
            <a:pPr algn="ctr"/>
            <a:r>
              <a:rPr lang="en-US" sz="2400" b="1" dirty="0" smtClean="0"/>
              <a:t>Beijing’s “Birds nest Stadium” during construction before the Olympic Games</a:t>
            </a:r>
            <a:endParaRPr lang="en-US" sz="24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Capturing Beijing Olympics Birds Nest Stadium "/>
          <p:cNvPicPr>
            <a:picLocks noChangeAspect="1" noChangeArrowheads="1"/>
          </p:cNvPicPr>
          <p:nvPr/>
        </p:nvPicPr>
        <p:blipFill>
          <a:blip r:embed="rId2" cstate="print"/>
          <a:srcRect/>
          <a:stretch>
            <a:fillRect/>
          </a:stretch>
        </p:blipFill>
        <p:spPr bwMode="auto">
          <a:xfrm>
            <a:off x="1143000" y="171450"/>
            <a:ext cx="7315200" cy="5486400"/>
          </a:xfrm>
          <a:prstGeom prst="rect">
            <a:avLst/>
          </a:prstGeom>
          <a:noFill/>
        </p:spPr>
      </p:pic>
      <p:sp>
        <p:nvSpPr>
          <p:cNvPr id="4" name="TextBox 3"/>
          <p:cNvSpPr txBox="1"/>
          <p:nvPr/>
        </p:nvSpPr>
        <p:spPr>
          <a:xfrm>
            <a:off x="304800" y="5943600"/>
            <a:ext cx="8458200" cy="461665"/>
          </a:xfrm>
          <a:prstGeom prst="rect">
            <a:avLst/>
          </a:prstGeom>
          <a:noFill/>
        </p:spPr>
        <p:txBody>
          <a:bodyPr wrap="square" rtlCol="0">
            <a:spAutoFit/>
          </a:bodyPr>
          <a:lstStyle/>
          <a:p>
            <a:r>
              <a:rPr lang="en-US" sz="2400" b="1" dirty="0" smtClean="0"/>
              <a:t>Beijing during the Games, after a two week industrial shutdown</a:t>
            </a:r>
            <a:endParaRPr lang="en-US" sz="24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climatecommercial.files.wordpress.com/2011/03/chinas-oil-production-consumption-1990-2010.jpg"/>
          <p:cNvPicPr>
            <a:picLocks noChangeAspect="1" noChangeArrowheads="1"/>
          </p:cNvPicPr>
          <p:nvPr/>
        </p:nvPicPr>
        <p:blipFill>
          <a:blip r:embed="rId2" cstate="print"/>
          <a:srcRect/>
          <a:stretch>
            <a:fillRect/>
          </a:stretch>
        </p:blipFill>
        <p:spPr bwMode="auto">
          <a:xfrm>
            <a:off x="32787" y="609600"/>
            <a:ext cx="9111213" cy="62484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458200" cy="2923877"/>
          </a:xfrm>
          <a:prstGeom prst="rect">
            <a:avLst/>
          </a:prstGeom>
        </p:spPr>
        <p:txBody>
          <a:bodyPr wrap="square">
            <a:spAutoFit/>
          </a:bodyPr>
          <a:lstStyle/>
          <a:p>
            <a:r>
              <a:rPr lang="en-US" sz="3200" b="1" dirty="0" smtClean="0"/>
              <a:t>Coal mining: Most deadly job in China</a:t>
            </a:r>
            <a:r>
              <a:rPr lang="en-US" b="1" dirty="0" smtClean="0"/>
              <a:t/>
            </a:r>
            <a:br>
              <a:rPr lang="en-US" b="1" dirty="0" smtClean="0"/>
            </a:br>
            <a:r>
              <a:rPr lang="en-US" b="1" dirty="0" smtClean="0"/>
              <a:t>By Zhao </a:t>
            </a:r>
            <a:r>
              <a:rPr lang="en-US" b="1" dirty="0" err="1" smtClean="0"/>
              <a:t>Xiaohui</a:t>
            </a:r>
            <a:r>
              <a:rPr lang="en-US" b="1" dirty="0" smtClean="0"/>
              <a:t> &amp; Jiang </a:t>
            </a:r>
            <a:r>
              <a:rPr lang="en-US" b="1" dirty="0" err="1" smtClean="0"/>
              <a:t>Xueli</a:t>
            </a:r>
            <a:r>
              <a:rPr lang="en-US" b="1" dirty="0" smtClean="0"/>
              <a:t> (Xinhua)</a:t>
            </a:r>
            <a:br>
              <a:rPr lang="en-US" b="1" dirty="0" smtClean="0"/>
            </a:br>
            <a:r>
              <a:rPr lang="en-US" b="1" dirty="0" smtClean="0"/>
              <a:t>Updated: 2004-11-13 15:01</a:t>
            </a:r>
            <a:endParaRPr lang="en-US" dirty="0" smtClean="0"/>
          </a:p>
          <a:p>
            <a:r>
              <a:rPr lang="en-US" sz="2000" dirty="0" smtClean="0"/>
              <a:t>China produced 35 percent of the world's coal last year, but reported 80 percent of the total deaths in coal mine accidents, according to statistics with the State Administration of Work Safety (SAWS). </a:t>
            </a:r>
          </a:p>
          <a:p>
            <a:r>
              <a:rPr lang="en-US" sz="2000" dirty="0" smtClean="0"/>
              <a:t>This means that coal mining has become the most deadly job in China. </a:t>
            </a:r>
          </a:p>
          <a:p>
            <a:endParaRPr lang="en-US" dirty="0"/>
          </a:p>
          <a:p>
            <a:endParaRPr lang="en-US" dirty="0"/>
          </a:p>
        </p:txBody>
      </p:sp>
      <p:sp>
        <p:nvSpPr>
          <p:cNvPr id="3" name="Rectangle 2"/>
          <p:cNvSpPr/>
          <p:nvPr/>
        </p:nvSpPr>
        <p:spPr>
          <a:xfrm>
            <a:off x="304800" y="2667000"/>
            <a:ext cx="8458200" cy="3477875"/>
          </a:xfrm>
          <a:prstGeom prst="rect">
            <a:avLst/>
          </a:prstGeom>
        </p:spPr>
        <p:txBody>
          <a:bodyPr wrap="square">
            <a:spAutoFit/>
          </a:bodyPr>
          <a:lstStyle/>
          <a:p>
            <a:r>
              <a:rPr lang="en-US" sz="2000" dirty="0" smtClean="0"/>
              <a:t>Among accidents occurred from January 2001 to October 2004, there were 188 each with death toll of more than 10, about one death every 7.4 days, said SAWS Wang </a:t>
            </a:r>
            <a:r>
              <a:rPr lang="en-US" sz="2000" dirty="0" err="1" smtClean="0"/>
              <a:t>Xianzheng</a:t>
            </a:r>
            <a:r>
              <a:rPr lang="en-US" sz="2000" dirty="0" smtClean="0"/>
              <a:t> at a national meeting on coal mine safety. </a:t>
            </a:r>
          </a:p>
          <a:p>
            <a:r>
              <a:rPr lang="en-US" sz="2000" dirty="0" smtClean="0"/>
              <a:t>In the past one month along, the country reported a series of coal mine accidents, causing over 200 deaths. </a:t>
            </a:r>
          </a:p>
          <a:p>
            <a:r>
              <a:rPr lang="en-US" sz="2000" dirty="0" smtClean="0"/>
              <a:t>The frequency of coal mine accidents in China is still very high, said Wang at the meeting that ended Friday in Beijing. </a:t>
            </a:r>
          </a:p>
          <a:p>
            <a:r>
              <a:rPr lang="en-US" sz="2000" dirty="0" smtClean="0"/>
              <a:t>In 2003, the average coal miner in China produces 321 tons of coal a year; this is only 2.2 percent of that in the United States and 8.1 percent that of South Africa. The death rate for every 100 tons of coal, however, is 100 times of that of the US and 30 times of the South Africa. </a:t>
            </a:r>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ablog.typepad.com/.a/6a00e554717cc98833014e86a01b21970d-pi"/>
          <p:cNvPicPr>
            <a:picLocks noChangeAspect="1" noChangeArrowheads="1"/>
          </p:cNvPicPr>
          <p:nvPr/>
        </p:nvPicPr>
        <p:blipFill>
          <a:blip r:embed="rId2" cstate="print"/>
          <a:srcRect/>
          <a:stretch>
            <a:fillRect/>
          </a:stretch>
        </p:blipFill>
        <p:spPr bwMode="auto">
          <a:xfrm>
            <a:off x="0" y="457200"/>
            <a:ext cx="8918462" cy="609600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ablog.typepad.com/.a/6a00e554717cc98833014e5f4064fe970c-pi"/>
          <p:cNvPicPr>
            <a:picLocks noChangeAspect="1" noChangeArrowheads="1"/>
          </p:cNvPicPr>
          <p:nvPr/>
        </p:nvPicPr>
        <p:blipFill>
          <a:blip r:embed="rId2" cstate="print"/>
          <a:srcRect/>
          <a:stretch>
            <a:fillRect/>
          </a:stretch>
        </p:blipFill>
        <p:spPr bwMode="auto">
          <a:xfrm>
            <a:off x="0" y="381000"/>
            <a:ext cx="9075655" cy="592455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ablog.typepad.com/.a/6a00e554717cc988330134876e9641970c-pi"/>
          <p:cNvPicPr>
            <a:picLocks noChangeAspect="1" noChangeArrowheads="1"/>
          </p:cNvPicPr>
          <p:nvPr/>
        </p:nvPicPr>
        <p:blipFill>
          <a:blip r:embed="rId2" cstate="print"/>
          <a:srcRect/>
          <a:stretch>
            <a:fillRect/>
          </a:stretch>
        </p:blipFill>
        <p:spPr bwMode="auto">
          <a:xfrm>
            <a:off x="1252806" y="1"/>
            <a:ext cx="6729144" cy="6858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The first mention of bicycles in China was in 1860, when a European official wrote of seeing a velocipede, an early version of the bicycle, newly-arrived from Paris. Nowadays, China is known as the world's bicycle kingdom."/>
          <p:cNvPicPr>
            <a:picLocks noChangeAspect="1" noChangeArrowheads="1"/>
          </p:cNvPicPr>
          <p:nvPr/>
        </p:nvPicPr>
        <p:blipFill>
          <a:blip r:embed="rId2" cstate="print"/>
          <a:srcRect/>
          <a:stretch>
            <a:fillRect/>
          </a:stretch>
        </p:blipFill>
        <p:spPr bwMode="auto">
          <a:xfrm>
            <a:off x="1295400" y="457200"/>
            <a:ext cx="6648450" cy="582404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This is just the beginning. Picture courtesy carthusiast.com"/>
          <p:cNvPicPr>
            <a:picLocks noChangeAspect="1" noChangeArrowheads="1"/>
          </p:cNvPicPr>
          <p:nvPr/>
        </p:nvPicPr>
        <p:blipFill>
          <a:blip r:embed="rId2" cstate="print"/>
          <a:srcRect/>
          <a:stretch>
            <a:fillRect/>
          </a:stretch>
        </p:blipFill>
        <p:spPr bwMode="auto">
          <a:xfrm>
            <a:off x="685800" y="796042"/>
            <a:ext cx="7848600" cy="521423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Passenger Car Sales in China 1998-2003. Graph shows car sales in China growing from just over .5 million in 1998 to 1.9 million in 2003"/>
          <p:cNvPicPr>
            <a:picLocks noChangeAspect="1" noChangeArrowheads="1"/>
          </p:cNvPicPr>
          <p:nvPr/>
        </p:nvPicPr>
        <p:blipFill>
          <a:blip r:embed="rId2" cstate="print"/>
          <a:srcRect/>
          <a:stretch>
            <a:fillRect/>
          </a:stretch>
        </p:blipFill>
        <p:spPr bwMode="auto">
          <a:xfrm>
            <a:off x="609600" y="533400"/>
            <a:ext cx="7715250" cy="54864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92</TotalTime>
  <Words>359</Words>
  <Application>Microsoft Office PowerPoint</Application>
  <PresentationFormat>On-screen Show (4:3)</PresentationFormat>
  <Paragraphs>20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Equity</vt:lpstr>
      <vt:lpstr>Industrial Revolution in People’s Republic of China</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ED18</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ED18</dc:creator>
  <cp:lastModifiedBy>ED18</cp:lastModifiedBy>
  <cp:revision>8</cp:revision>
  <dcterms:created xsi:type="dcterms:W3CDTF">2011-03-29T11:22:17Z</dcterms:created>
  <dcterms:modified xsi:type="dcterms:W3CDTF">2011-10-19T14:35:42Z</dcterms:modified>
</cp:coreProperties>
</file>